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90" r:id="rId2"/>
    <p:sldId id="291" r:id="rId3"/>
    <p:sldId id="292" r:id="rId4"/>
    <p:sldId id="293" r:id="rId5"/>
    <p:sldId id="294" r:id="rId6"/>
    <p:sldId id="295" r:id="rId7"/>
  </p:sldIdLst>
  <p:sldSz cx="12192000" cy="6858000"/>
  <p:notesSz cx="7102475" cy="9388475"/>
  <p:embeddedFontLst>
    <p:embeddedFont>
      <p:font typeface="Candara" panose="020E050203030302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51" roundtripDataSignature="AMtx7mgw/O+yS/Nlx7qQyW8SxoO3B7RI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29F3175-12F6-43B0-AA3D-3511B06960F4}">
  <a:tblStyle styleId="{F29F3175-12F6-43B0-AA3D-3511B06960F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49"/>
    <p:restoredTop sz="94692"/>
  </p:normalViewPr>
  <p:slideViewPr>
    <p:cSldViewPr snapToGrid="0">
      <p:cViewPr varScale="1">
        <p:scale>
          <a:sx n="106" d="100"/>
          <a:sy n="106" d="100"/>
        </p:scale>
        <p:origin x="5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51" Type="http://customschemas.google.com/relationships/presentationmetadata" Target="metadata"/><Relationship Id="rId3" Type="http://schemas.openxmlformats.org/officeDocument/2006/relationships/slide" Target="slides/slide2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8163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2725" y="0"/>
            <a:ext cx="3078163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35013" y="1173163"/>
            <a:ext cx="5632450" cy="3168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918575"/>
            <a:ext cx="3078163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367df08f45b_0_5:notes"/>
          <p:cNvSpPr txBox="1">
            <a:spLocks noGrp="1"/>
          </p:cNvSpPr>
          <p:nvPr>
            <p:ph type="body" idx="1"/>
          </p:nvPr>
        </p:nvSpPr>
        <p:spPr>
          <a:xfrm>
            <a:off x="709613" y="4518025"/>
            <a:ext cx="5683200" cy="36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1" name="Google Shape;291;g367df08f45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367df08f45b_0_10:notes"/>
          <p:cNvSpPr txBox="1">
            <a:spLocks noGrp="1"/>
          </p:cNvSpPr>
          <p:nvPr>
            <p:ph type="body" idx="1"/>
          </p:nvPr>
        </p:nvSpPr>
        <p:spPr>
          <a:xfrm>
            <a:off x="709613" y="4518025"/>
            <a:ext cx="5683200" cy="36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7" name="Google Shape;297;g367df08f45b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367df08f45b_0_1023:notes"/>
          <p:cNvSpPr txBox="1">
            <a:spLocks noGrp="1"/>
          </p:cNvSpPr>
          <p:nvPr>
            <p:ph type="body" idx="1"/>
          </p:nvPr>
        </p:nvSpPr>
        <p:spPr>
          <a:xfrm>
            <a:off x="709613" y="4518025"/>
            <a:ext cx="5683200" cy="36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3" name="Google Shape;303;g367df08f45b_0_10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367df08f45b_0_1018:notes"/>
          <p:cNvSpPr txBox="1">
            <a:spLocks noGrp="1"/>
          </p:cNvSpPr>
          <p:nvPr>
            <p:ph type="body" idx="1"/>
          </p:nvPr>
        </p:nvSpPr>
        <p:spPr>
          <a:xfrm>
            <a:off x="709613" y="4518025"/>
            <a:ext cx="5683200" cy="36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9" name="Google Shape;309;g367df08f45b_0_10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367df08f45b_0_1013:notes"/>
          <p:cNvSpPr txBox="1">
            <a:spLocks noGrp="1"/>
          </p:cNvSpPr>
          <p:nvPr>
            <p:ph type="body" idx="1"/>
          </p:nvPr>
        </p:nvSpPr>
        <p:spPr>
          <a:xfrm>
            <a:off x="709613" y="4518025"/>
            <a:ext cx="5683200" cy="36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5" name="Google Shape;315;g367df08f45b_0_10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367df08f45b_0_1008:notes"/>
          <p:cNvSpPr txBox="1">
            <a:spLocks noGrp="1"/>
          </p:cNvSpPr>
          <p:nvPr>
            <p:ph type="body" idx="1"/>
          </p:nvPr>
        </p:nvSpPr>
        <p:spPr>
          <a:xfrm>
            <a:off x="709613" y="4518025"/>
            <a:ext cx="5683200" cy="36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1" name="Google Shape;321;g367df08f45b_0_10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 type="obj">
  <p:cSld name="OBJEC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C6D6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C6D6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C6D6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C6D6F"/>
              </a:buClr>
              <a:buSzPts val="6000"/>
              <a:buFont typeface="Times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C6D6F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C6D6F"/>
              </a:buClr>
              <a:buSzPts val="6000"/>
              <a:buFont typeface="Times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C6D6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C6D6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C6D6F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3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3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C6D6F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3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C6D6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C6D6F"/>
              </a:buClr>
              <a:buSzPts val="3200"/>
              <a:buFont typeface="Times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C6D6F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C6D6F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C6D6F"/>
              </a:buClr>
              <a:buSzPts val="3200"/>
              <a:buFont typeface="Times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C6D6F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C6D6F"/>
              </a:buClr>
              <a:buSzPts val="4400"/>
              <a:buFont typeface="Times"/>
              <a:buNone/>
              <a:defRPr sz="4400" b="0" i="0" u="none" strike="noStrike" cap="none">
                <a:solidFill>
                  <a:srgbClr val="6C6D6F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C6D6F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6C6D6F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6C6D6F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6C6D6F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C6D6F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C6D6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C6D6F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367df08f45b_0_5"/>
          <p:cNvSpPr txBox="1">
            <a:spLocks noGrp="1"/>
          </p:cNvSpPr>
          <p:nvPr>
            <p:ph type="sldNum" idx="12"/>
          </p:nvPr>
        </p:nvSpPr>
        <p:spPr>
          <a:xfrm>
            <a:off x="9246704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>
                <a:latin typeface="Times"/>
                <a:ea typeface="Times"/>
                <a:cs typeface="Times"/>
                <a:sym typeface="Times"/>
              </a:rPr>
              <a:t>1</a:t>
            </a:fld>
            <a:endParaRPr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294" name="Google Shape;294;g367df08f45b_0_5"/>
          <p:cNvSpPr txBox="1"/>
          <p:nvPr/>
        </p:nvSpPr>
        <p:spPr>
          <a:xfrm>
            <a:off x="279902" y="2916701"/>
            <a:ext cx="116322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>
                <a:solidFill>
                  <a:srgbClr val="6C6D6F"/>
                </a:solidFill>
                <a:latin typeface="Candara"/>
                <a:ea typeface="Candara"/>
                <a:cs typeface="Candara"/>
                <a:sym typeface="Candara"/>
              </a:rPr>
              <a:t>Bishop Election Process Timeline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367df08f45b_0_10"/>
          <p:cNvSpPr txBox="1">
            <a:spLocks noGrp="1"/>
          </p:cNvSpPr>
          <p:nvPr>
            <p:ph type="sldNum" idx="12"/>
          </p:nvPr>
        </p:nvSpPr>
        <p:spPr>
          <a:xfrm>
            <a:off x="9246704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>
                <a:latin typeface="Times"/>
                <a:ea typeface="Times"/>
                <a:cs typeface="Times"/>
                <a:sym typeface="Times"/>
              </a:rPr>
              <a:t>2</a:t>
            </a:fld>
            <a:endParaRPr>
              <a:latin typeface="Times"/>
              <a:ea typeface="Times"/>
              <a:cs typeface="Times"/>
              <a:sym typeface="Times"/>
            </a:endParaRPr>
          </a:p>
        </p:txBody>
      </p:sp>
      <p:graphicFrame>
        <p:nvGraphicFramePr>
          <p:cNvPr id="300" name="Google Shape;300;g367df08f45b_0_10"/>
          <p:cNvGraphicFramePr/>
          <p:nvPr/>
        </p:nvGraphicFramePr>
        <p:xfrm>
          <a:off x="938675" y="254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{F29F3175-12F6-43B0-AA3D-3511B06960F4}</a:tableStyleId>
              </a:tblPr>
              <a:tblGrid>
                <a:gridCol w="2869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1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81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b="1">
                          <a:solidFill>
                            <a:srgbClr val="FDFAEE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Spring/Summer 2025</a:t>
                      </a:r>
                      <a:endParaRPr sz="2300" b="1">
                        <a:solidFill>
                          <a:srgbClr val="FDFAEE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334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b="1">
                          <a:solidFill>
                            <a:srgbClr val="FDFAEE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Activity </a:t>
                      </a:r>
                      <a:endParaRPr sz="2300" b="1">
                        <a:solidFill>
                          <a:srgbClr val="FDFAEE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33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March 31</a:t>
                      </a:r>
                      <a:endParaRPr sz="23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Standing Committee calls for an election</a:t>
                      </a:r>
                      <a:endParaRPr sz="23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68575" marR="68575" marT="91425" marB="91425">
                    <a:lnL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June 14</a:t>
                      </a:r>
                      <a:endParaRPr sz="23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Special Convention for nomination and election procedures</a:t>
                      </a:r>
                      <a:endParaRPr sz="23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68575" marR="68575" marT="91425" marB="91425">
                    <a:lnL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07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June 14 </a:t>
                      </a:r>
                      <a:r>
                        <a:rPr lang="en-US" sz="2300" b="1" i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(following the Special Meeting)</a:t>
                      </a:r>
                      <a:endParaRPr sz="2300" b="1" i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Search/Transition Committee Nominations Open</a:t>
                      </a:r>
                      <a:endParaRPr sz="23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68575" marR="68575" marT="91425" marB="91425">
                    <a:lnL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June 29</a:t>
                      </a:r>
                      <a:endParaRPr sz="23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Search/Transition Committee Nominations Close</a:t>
                      </a:r>
                      <a:endParaRPr sz="23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68575" marR="68575" marT="91425" marB="91425">
                    <a:lnL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8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Summer</a:t>
                      </a:r>
                      <a:endParaRPr sz="23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Convene Search Committee at Camp Weed</a:t>
                      </a:r>
                      <a:endParaRPr sz="23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68575" marR="68575" marT="91425" marB="91425">
                    <a:lnL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52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August 22-23 </a:t>
                      </a:r>
                      <a:endParaRPr sz="23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Leadership Retreat with Standing, Search, &amp; Transition Committees (</a:t>
                      </a:r>
                      <a:r>
                        <a:rPr lang="en-US" sz="2300" b="1" i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The work of both of these committees begins)</a:t>
                      </a:r>
                      <a:endParaRPr sz="23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114300" marR="114300" marT="114300" marB="114300">
                    <a:lnL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367df08f45b_0_1023"/>
          <p:cNvSpPr txBox="1">
            <a:spLocks noGrp="1"/>
          </p:cNvSpPr>
          <p:nvPr>
            <p:ph type="sldNum" idx="12"/>
          </p:nvPr>
        </p:nvSpPr>
        <p:spPr>
          <a:xfrm>
            <a:off x="9246704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>
                <a:latin typeface="Times"/>
                <a:ea typeface="Times"/>
                <a:cs typeface="Times"/>
                <a:sym typeface="Times"/>
              </a:rPr>
              <a:t>3</a:t>
            </a:fld>
            <a:endParaRPr>
              <a:latin typeface="Times"/>
              <a:ea typeface="Times"/>
              <a:cs typeface="Times"/>
              <a:sym typeface="Times"/>
            </a:endParaRPr>
          </a:p>
        </p:txBody>
      </p:sp>
      <p:graphicFrame>
        <p:nvGraphicFramePr>
          <p:cNvPr id="306" name="Google Shape;306;g367df08f45b_0_1023"/>
          <p:cNvGraphicFramePr/>
          <p:nvPr/>
        </p:nvGraphicFramePr>
        <p:xfrm>
          <a:off x="434025" y="409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{F29F3175-12F6-43B0-AA3D-3511B06960F4}</a:tableStyleId>
              </a:tblPr>
              <a:tblGrid>
                <a:gridCol w="1083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75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b="1">
                          <a:solidFill>
                            <a:srgbClr val="FDFAEE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Fall 2025</a:t>
                      </a:r>
                      <a:endParaRPr sz="3000" b="1">
                        <a:solidFill>
                          <a:srgbClr val="FDFAEE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33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6850">
                <a:tc>
                  <a:txBody>
                    <a:bodyPr/>
                    <a:lstStyle/>
                    <a:p>
                      <a:pPr marL="457200" lvl="0" indent="-4191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C6D6F"/>
                        </a:buClr>
                        <a:buSzPts val="3000"/>
                        <a:buFont typeface="Candara"/>
                        <a:buChar char="●"/>
                      </a:pPr>
                      <a:r>
                        <a:rPr lang="en-US" sz="30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Search Committee conducts diocesan listening sessions and/or survey</a:t>
                      </a:r>
                      <a:endParaRPr sz="30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  <a:p>
                      <a:pPr marL="457200" lvl="0" indent="-4191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C6D6F"/>
                        </a:buClr>
                        <a:buSzPts val="3000"/>
                        <a:buFont typeface="Candara"/>
                        <a:buChar char="●"/>
                      </a:pPr>
                      <a:r>
                        <a:rPr lang="en-US" sz="30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Profile and application development</a:t>
                      </a:r>
                      <a:endParaRPr sz="30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  <a:p>
                      <a:pPr marL="457200" lvl="0" indent="-4191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C6D6F"/>
                        </a:buClr>
                        <a:buSzPts val="3000"/>
                        <a:buFont typeface="Candara"/>
                        <a:buChar char="●"/>
                      </a:pPr>
                      <a:r>
                        <a:rPr lang="en-US" sz="30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Diocesan Convention, opportunity to commission Search and Transition Committees and/or have listening sessions</a:t>
                      </a:r>
                      <a:endParaRPr sz="30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  <a:p>
                      <a:pPr marL="457200" lvl="0" indent="-4191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C6D6F"/>
                        </a:buClr>
                        <a:buSzPts val="3000"/>
                        <a:buFont typeface="Candara"/>
                        <a:buChar char="●"/>
                      </a:pPr>
                      <a:r>
                        <a:rPr lang="en-US" sz="30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Diocesan Profile published, application period opens (about 1 month)</a:t>
                      </a:r>
                      <a:endParaRPr sz="30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68575" marR="68575" marT="91425" marB="91425">
                    <a:lnL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367df08f45b_0_1018"/>
          <p:cNvSpPr txBox="1">
            <a:spLocks noGrp="1"/>
          </p:cNvSpPr>
          <p:nvPr>
            <p:ph type="sldNum" idx="12"/>
          </p:nvPr>
        </p:nvSpPr>
        <p:spPr>
          <a:xfrm>
            <a:off x="9246704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>
                <a:latin typeface="Times"/>
                <a:ea typeface="Times"/>
                <a:cs typeface="Times"/>
                <a:sym typeface="Times"/>
              </a:rPr>
              <a:t>4</a:t>
            </a:fld>
            <a:endParaRPr>
              <a:latin typeface="Times"/>
              <a:ea typeface="Times"/>
              <a:cs typeface="Times"/>
              <a:sym typeface="Times"/>
            </a:endParaRPr>
          </a:p>
        </p:txBody>
      </p:sp>
      <p:graphicFrame>
        <p:nvGraphicFramePr>
          <p:cNvPr id="312" name="Google Shape;312;g367df08f45b_0_1018"/>
          <p:cNvGraphicFramePr/>
          <p:nvPr/>
        </p:nvGraphicFramePr>
        <p:xfrm>
          <a:off x="423650" y="6430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{F29F3175-12F6-43B0-AA3D-3511B06960F4}</a:tableStyleId>
              </a:tblPr>
              <a:tblGrid>
                <a:gridCol w="11092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32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b="1">
                          <a:solidFill>
                            <a:srgbClr val="FDFAEE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Winter 2025/2026</a:t>
                      </a:r>
                      <a:endParaRPr sz="3000" b="1">
                        <a:solidFill>
                          <a:srgbClr val="FDFAEE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33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6700">
                <a:tc>
                  <a:txBody>
                    <a:bodyPr/>
                    <a:lstStyle/>
                    <a:p>
                      <a:pPr marL="457200" lvl="0" indent="-4191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C6D6F"/>
                        </a:buClr>
                        <a:buSzPts val="3000"/>
                        <a:buFont typeface="Candara"/>
                        <a:buChar char="●"/>
                      </a:pPr>
                      <a:r>
                        <a:rPr lang="en-US" sz="30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Application period ends</a:t>
                      </a:r>
                      <a:endParaRPr sz="30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  <a:p>
                      <a:pPr marL="457200" lvl="0" indent="-4191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C6D6F"/>
                        </a:buClr>
                        <a:buSzPts val="3000"/>
                        <a:buFont typeface="Candara"/>
                        <a:buChar char="●"/>
                      </a:pPr>
                      <a:r>
                        <a:rPr lang="en-US" sz="30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First round interviews/selection of second round</a:t>
                      </a:r>
                      <a:endParaRPr sz="30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  <a:p>
                      <a:pPr marL="457200" lvl="0" indent="-4191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C6D6F"/>
                        </a:buClr>
                        <a:buSzPts val="3000"/>
                        <a:buFont typeface="Candara"/>
                        <a:buChar char="●"/>
                      </a:pPr>
                      <a:r>
                        <a:rPr lang="en-US" sz="30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Second round interviews/selection of semi-finalists</a:t>
                      </a:r>
                      <a:endParaRPr sz="30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  <a:p>
                      <a:pPr marL="457200" lvl="0" indent="-4191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C6D6F"/>
                        </a:buClr>
                        <a:buSzPts val="3000"/>
                        <a:buFont typeface="Candara"/>
                        <a:buChar char="●"/>
                      </a:pPr>
                      <a:r>
                        <a:rPr lang="en-US" sz="30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Medical, ordination &amp; psych paperwork is received on all semi-finalists</a:t>
                      </a:r>
                      <a:endParaRPr sz="30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367df08f45b_0_1013"/>
          <p:cNvSpPr txBox="1">
            <a:spLocks noGrp="1"/>
          </p:cNvSpPr>
          <p:nvPr>
            <p:ph type="sldNum" idx="12"/>
          </p:nvPr>
        </p:nvSpPr>
        <p:spPr>
          <a:xfrm>
            <a:off x="9246704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>
                <a:latin typeface="Times"/>
                <a:ea typeface="Times"/>
                <a:cs typeface="Times"/>
                <a:sym typeface="Times"/>
              </a:rPr>
              <a:t>5</a:t>
            </a:fld>
            <a:endParaRPr>
              <a:latin typeface="Times"/>
              <a:ea typeface="Times"/>
              <a:cs typeface="Times"/>
              <a:sym typeface="Times"/>
            </a:endParaRPr>
          </a:p>
        </p:txBody>
      </p:sp>
      <p:graphicFrame>
        <p:nvGraphicFramePr>
          <p:cNvPr id="318" name="Google Shape;318;g367df08f45b_0_1013"/>
          <p:cNvGraphicFramePr/>
          <p:nvPr/>
        </p:nvGraphicFramePr>
        <p:xfrm>
          <a:off x="645575" y="612238"/>
          <a:ext cx="10961450" cy="2898409"/>
        </p:xfrm>
        <a:graphic>
          <a:graphicData uri="http://schemas.openxmlformats.org/drawingml/2006/table">
            <a:tbl>
              <a:tblPr>
                <a:noFill/>
                <a:tableStyleId>{F29F3175-12F6-43B0-AA3D-3511B06960F4}</a:tableStyleId>
              </a:tblPr>
              <a:tblGrid>
                <a:gridCol w="10961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3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b="1">
                          <a:solidFill>
                            <a:srgbClr val="FDFAEE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Spring 2026</a:t>
                      </a:r>
                      <a:endParaRPr sz="3000" b="1">
                        <a:solidFill>
                          <a:srgbClr val="FDFAEE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33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0775">
                <a:tc>
                  <a:txBody>
                    <a:bodyPr/>
                    <a:lstStyle/>
                    <a:p>
                      <a:pPr marL="457200" lvl="0" indent="-4191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C6D6F"/>
                        </a:buClr>
                        <a:buSzPts val="3000"/>
                        <a:buFont typeface="Candara"/>
                        <a:buChar char="●"/>
                      </a:pPr>
                      <a:r>
                        <a:rPr lang="en-US" sz="30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Discernment Retreat with semi-finalists</a:t>
                      </a:r>
                      <a:endParaRPr sz="30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  <a:p>
                      <a:pPr marL="457200" lvl="0" indent="-4191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C6D6F"/>
                        </a:buClr>
                        <a:buSzPts val="3000"/>
                        <a:buFont typeface="Candara"/>
                        <a:buChar char="●"/>
                      </a:pPr>
                      <a:r>
                        <a:rPr lang="en-US" sz="30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Search Committee submits slate to Standing Committee</a:t>
                      </a:r>
                      <a:endParaRPr sz="30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  <a:p>
                      <a:pPr marL="457200" lvl="0" indent="-4191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C6D6F"/>
                        </a:buClr>
                        <a:buSzPts val="3000"/>
                        <a:buFont typeface="Candara"/>
                        <a:buChar char="●"/>
                      </a:pPr>
                      <a:r>
                        <a:rPr lang="en-US" sz="30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Petition period ends</a:t>
                      </a:r>
                      <a:endParaRPr sz="30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  <a:p>
                      <a:pPr marL="457200" lvl="0" indent="-4191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C6D6F"/>
                        </a:buClr>
                        <a:buSzPts val="3000"/>
                        <a:buFont typeface="Candara"/>
                        <a:buChar char="●"/>
                      </a:pPr>
                      <a:r>
                        <a:rPr lang="en-US" sz="30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Standing Committee announces final slate</a:t>
                      </a:r>
                      <a:endParaRPr sz="30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367df08f45b_0_1008"/>
          <p:cNvSpPr txBox="1">
            <a:spLocks noGrp="1"/>
          </p:cNvSpPr>
          <p:nvPr>
            <p:ph type="sldNum" idx="12"/>
          </p:nvPr>
        </p:nvSpPr>
        <p:spPr>
          <a:xfrm>
            <a:off x="9246704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>
                <a:latin typeface="Times"/>
                <a:ea typeface="Times"/>
                <a:cs typeface="Times"/>
                <a:sym typeface="Times"/>
              </a:rPr>
              <a:t>6</a:t>
            </a:fld>
            <a:endParaRPr>
              <a:latin typeface="Times"/>
              <a:ea typeface="Times"/>
              <a:cs typeface="Times"/>
              <a:sym typeface="Times"/>
            </a:endParaRPr>
          </a:p>
        </p:txBody>
      </p:sp>
      <p:graphicFrame>
        <p:nvGraphicFramePr>
          <p:cNvPr id="324" name="Google Shape;324;g367df08f45b_0_1008"/>
          <p:cNvGraphicFramePr/>
          <p:nvPr/>
        </p:nvGraphicFramePr>
        <p:xfrm>
          <a:off x="643100" y="496250"/>
          <a:ext cx="10657025" cy="5008775"/>
        </p:xfrm>
        <a:graphic>
          <a:graphicData uri="http://schemas.openxmlformats.org/drawingml/2006/table">
            <a:tbl>
              <a:tblPr>
                <a:noFill/>
                <a:tableStyleId>{F29F3175-12F6-43B0-AA3D-3511B06960F4}</a:tableStyleId>
              </a:tblPr>
              <a:tblGrid>
                <a:gridCol w="3254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6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5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14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b="1">
                          <a:solidFill>
                            <a:srgbClr val="FDFAEE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Late Summer 2026</a:t>
                      </a:r>
                      <a:endParaRPr sz="3000" b="1">
                        <a:solidFill>
                          <a:srgbClr val="FDFAEE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334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b="1">
                          <a:solidFill>
                            <a:srgbClr val="FDFAEE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Fall of 2026</a:t>
                      </a:r>
                      <a:endParaRPr sz="3000" b="1">
                        <a:solidFill>
                          <a:srgbClr val="FDFAEE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334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000" b="1">
                          <a:solidFill>
                            <a:srgbClr val="FDFAEE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Early 2027</a:t>
                      </a:r>
                      <a:endParaRPr sz="3000" b="1">
                        <a:solidFill>
                          <a:srgbClr val="FDFAEE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B212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33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4350">
                <a:tc>
                  <a:txBody>
                    <a:bodyPr/>
                    <a:lstStyle/>
                    <a:p>
                      <a:pPr marL="457200" lvl="0" indent="-4191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C6D6F"/>
                        </a:buClr>
                        <a:buSzPts val="3000"/>
                        <a:buFont typeface="Candara"/>
                        <a:buChar char="●"/>
                      </a:pPr>
                      <a:r>
                        <a:rPr lang="en-US" sz="30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Meet and Greets</a:t>
                      </a:r>
                      <a:endParaRPr sz="30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lvl="0" indent="-4191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C6D6F"/>
                        </a:buClr>
                        <a:buSzPts val="3000"/>
                        <a:buFont typeface="Candara"/>
                        <a:buChar char="●"/>
                      </a:pPr>
                      <a:r>
                        <a:rPr lang="en-US" sz="30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Electing Convention </a:t>
                      </a:r>
                      <a:r>
                        <a:rPr lang="en-US" sz="3000" b="1" i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(September 11, 2026)</a:t>
                      </a:r>
                      <a:endParaRPr sz="3000" b="1" i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  <a:p>
                      <a:pPr marL="457200" lvl="0" indent="-4191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C6D6F"/>
                        </a:buClr>
                        <a:buSzPts val="3000"/>
                        <a:buFont typeface="Candara"/>
                        <a:buChar char="●"/>
                      </a:pPr>
                      <a:r>
                        <a:rPr lang="en-US" sz="30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Consent period of 120 days after Electing Convention and Certification of Election</a:t>
                      </a:r>
                      <a:endParaRPr sz="30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lvl="0" indent="-4191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C6D6F"/>
                        </a:buClr>
                        <a:buSzPts val="3000"/>
                        <a:buFont typeface="Candara"/>
                        <a:buChar char="●"/>
                      </a:pPr>
                      <a:r>
                        <a:rPr lang="en-US" sz="3000" b="1">
                          <a:solidFill>
                            <a:srgbClr val="6C6D6F"/>
                          </a:solidFill>
                          <a:latin typeface="Candara"/>
                          <a:ea typeface="Candara"/>
                          <a:cs typeface="Candara"/>
                          <a:sym typeface="Candara"/>
                        </a:rPr>
                        <a:t>Bishop Ordination</a:t>
                      </a:r>
                      <a:endParaRPr sz="30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000" b="1">
                        <a:solidFill>
                          <a:srgbClr val="6C6D6F"/>
                        </a:solidFill>
                        <a:latin typeface="Candara"/>
                        <a:ea typeface="Candara"/>
                        <a:cs typeface="Candara"/>
                        <a:sym typeface="Candara"/>
                      </a:endParaRPr>
                    </a:p>
                  </a:txBody>
                  <a:tcPr marL="68575" marR="6857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212</Words>
  <Application>Microsoft Macintosh PowerPoint</Application>
  <PresentationFormat>Widescreen</PresentationFormat>
  <Paragraphs>43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</vt:lpstr>
      <vt:lpstr>Candara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Dale Beaman</dc:creator>
  <cp:lastModifiedBy>Sydney Gorak</cp:lastModifiedBy>
  <cp:revision>4</cp:revision>
  <dcterms:created xsi:type="dcterms:W3CDTF">2021-07-28T12:36:53Z</dcterms:created>
  <dcterms:modified xsi:type="dcterms:W3CDTF">2025-06-14T19:37:18Z</dcterms:modified>
</cp:coreProperties>
</file>